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4" r:id="rId5"/>
    <p:sldId id="265" r:id="rId6"/>
    <p:sldId id="266" r:id="rId7"/>
    <p:sldId id="268" r:id="rId8"/>
    <p:sldId id="269" r:id="rId9"/>
    <p:sldId id="259" r:id="rId10"/>
    <p:sldId id="258" r:id="rId11"/>
    <p:sldId id="267" r:id="rId12"/>
    <p:sldId id="261" r:id="rId13"/>
    <p:sldId id="262" r:id="rId14"/>
    <p:sldId id="263" r:id="rId15"/>
    <p:sldId id="271" r:id="rId16"/>
    <p:sldId id="270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3C3B42-03F2-4561-A300-99D8C8B8F3A0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ADEFE2-1784-41AC-B8D6-4A8EE2A4E01A}">
      <dgm:prSet phldrT="[Text]" custT="1"/>
      <dgm:sp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</dgm:spPr>
      <dgm:t>
        <a:bodyPr/>
        <a:lstStyle/>
        <a:p>
          <a:r>
            <a:rPr lang="en-US" sz="3600" dirty="0" smtClean="0">
              <a:solidFill>
                <a:srgbClr val="7030A0"/>
              </a:solidFill>
            </a:rPr>
            <a:t> Today's lesson</a:t>
          </a:r>
          <a:endParaRPr lang="en-US" sz="3600" dirty="0">
            <a:solidFill>
              <a:srgbClr val="7030A0"/>
            </a:solidFill>
          </a:endParaRPr>
        </a:p>
      </dgm:t>
    </dgm:pt>
    <dgm:pt modelId="{12FECAFF-E9EE-450B-8FA4-2581FB8A7880}" type="parTrans" cxnId="{0CC20F00-997B-40EC-862D-204197B03A90}">
      <dgm:prSet/>
      <dgm:spPr/>
      <dgm:t>
        <a:bodyPr/>
        <a:lstStyle/>
        <a:p>
          <a:endParaRPr lang="en-US"/>
        </a:p>
      </dgm:t>
    </dgm:pt>
    <dgm:pt modelId="{92B5E0B1-0C21-4A4A-81D1-58EF2F657474}" type="sibTrans" cxnId="{0CC20F00-997B-40EC-862D-204197B03A90}">
      <dgm:prSet/>
      <dgm:spPr/>
      <dgm:t>
        <a:bodyPr/>
        <a:lstStyle/>
        <a:p>
          <a:endParaRPr lang="en-US"/>
        </a:p>
      </dgm:t>
    </dgm:pt>
    <dgm:pt modelId="{FCA582EB-0BF1-46EF-96E5-871419B18752}">
      <dgm:prSet phldrT="[Text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r>
            <a:rPr lang="en-US" sz="4000" dirty="0" smtClean="0">
              <a:solidFill>
                <a:schemeClr val="tx1"/>
              </a:solidFill>
            </a:rPr>
            <a:t>Commands and </a:t>
          </a:r>
          <a:r>
            <a:rPr lang="en-US" sz="4000" dirty="0" err="1" smtClean="0">
              <a:solidFill>
                <a:schemeClr val="tx1"/>
              </a:solidFill>
            </a:rPr>
            <a:t>instrutions</a:t>
          </a:r>
          <a:endParaRPr lang="en-US" sz="4000" dirty="0">
            <a:solidFill>
              <a:schemeClr val="tx1"/>
            </a:solidFill>
          </a:endParaRPr>
        </a:p>
      </dgm:t>
    </dgm:pt>
    <dgm:pt modelId="{DC0A94FD-6CD0-49D7-9ED3-A87B3BD09BFE}" type="parTrans" cxnId="{493E456B-5BF4-48CD-84ED-3579D58429EF}">
      <dgm:prSet/>
      <dgm:spPr/>
      <dgm:t>
        <a:bodyPr/>
        <a:lstStyle/>
        <a:p>
          <a:endParaRPr lang="en-US"/>
        </a:p>
      </dgm:t>
    </dgm:pt>
    <dgm:pt modelId="{975B8762-C565-4344-92CB-30BE54CD49E3}" type="sibTrans" cxnId="{493E456B-5BF4-48CD-84ED-3579D58429EF}">
      <dgm:prSet/>
      <dgm:spPr/>
      <dgm:t>
        <a:bodyPr/>
        <a:lstStyle/>
        <a:p>
          <a:endParaRPr lang="en-US"/>
        </a:p>
      </dgm:t>
    </dgm:pt>
    <dgm:pt modelId="{06AE887D-6BCE-4D21-8AB5-4858A2A14CDF}" type="pres">
      <dgm:prSet presAssocID="{1A3C3B42-03F2-4561-A300-99D8C8B8F3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5CC46E-3CF7-4CD6-8F52-F3837471D538}" type="pres">
      <dgm:prSet presAssocID="{FCA582EB-0BF1-46EF-96E5-871419B18752}" presName="boxAndChildren" presStyleCnt="0"/>
      <dgm:spPr/>
    </dgm:pt>
    <dgm:pt modelId="{858E496D-F915-4EC1-AF65-0B261FBCE46B}" type="pres">
      <dgm:prSet presAssocID="{FCA582EB-0BF1-46EF-96E5-871419B18752}" presName="parentTextBox" presStyleLbl="node1" presStyleIdx="0" presStyleCnt="2" custScaleY="22525"/>
      <dgm:spPr/>
      <dgm:t>
        <a:bodyPr/>
        <a:lstStyle/>
        <a:p>
          <a:endParaRPr lang="en-US"/>
        </a:p>
      </dgm:t>
    </dgm:pt>
    <dgm:pt modelId="{66F25FD4-4B48-444C-96BF-FCC98574232B}" type="pres">
      <dgm:prSet presAssocID="{92B5E0B1-0C21-4A4A-81D1-58EF2F657474}" presName="sp" presStyleCnt="0"/>
      <dgm:spPr/>
    </dgm:pt>
    <dgm:pt modelId="{231DF239-7D05-448F-AB07-F0D3630BCBCD}" type="pres">
      <dgm:prSet presAssocID="{38ADEFE2-1784-41AC-B8D6-4A8EE2A4E01A}" presName="arrowAndChildren" presStyleCnt="0"/>
      <dgm:spPr/>
    </dgm:pt>
    <dgm:pt modelId="{56AF4E4F-4940-40EB-A93B-449FF484662D}" type="pres">
      <dgm:prSet presAssocID="{38ADEFE2-1784-41AC-B8D6-4A8EE2A4E01A}" presName="parentTextArrow" presStyleLbl="node1" presStyleIdx="1" presStyleCnt="2" custScaleY="25877"/>
      <dgm:spPr/>
      <dgm:t>
        <a:bodyPr/>
        <a:lstStyle/>
        <a:p>
          <a:endParaRPr lang="en-US"/>
        </a:p>
      </dgm:t>
    </dgm:pt>
  </dgm:ptLst>
  <dgm:cxnLst>
    <dgm:cxn modelId="{7F98E4E8-2818-418F-A1F4-11553679CE49}" type="presOf" srcId="{38ADEFE2-1784-41AC-B8D6-4A8EE2A4E01A}" destId="{56AF4E4F-4940-40EB-A93B-449FF484662D}" srcOrd="0" destOrd="0" presId="urn:microsoft.com/office/officeart/2005/8/layout/process4"/>
    <dgm:cxn modelId="{0837876B-BA11-46D2-9BBE-B08F91738A15}" type="presOf" srcId="{FCA582EB-0BF1-46EF-96E5-871419B18752}" destId="{858E496D-F915-4EC1-AF65-0B261FBCE46B}" srcOrd="0" destOrd="0" presId="urn:microsoft.com/office/officeart/2005/8/layout/process4"/>
    <dgm:cxn modelId="{0805BF67-4439-49C4-9E74-112CC9EA8A6E}" type="presOf" srcId="{1A3C3B42-03F2-4561-A300-99D8C8B8F3A0}" destId="{06AE887D-6BCE-4D21-8AB5-4858A2A14CDF}" srcOrd="0" destOrd="0" presId="urn:microsoft.com/office/officeart/2005/8/layout/process4"/>
    <dgm:cxn modelId="{0CC20F00-997B-40EC-862D-204197B03A90}" srcId="{1A3C3B42-03F2-4561-A300-99D8C8B8F3A0}" destId="{38ADEFE2-1784-41AC-B8D6-4A8EE2A4E01A}" srcOrd="0" destOrd="0" parTransId="{12FECAFF-E9EE-450B-8FA4-2581FB8A7880}" sibTransId="{92B5E0B1-0C21-4A4A-81D1-58EF2F657474}"/>
    <dgm:cxn modelId="{493E456B-5BF4-48CD-84ED-3579D58429EF}" srcId="{1A3C3B42-03F2-4561-A300-99D8C8B8F3A0}" destId="{FCA582EB-0BF1-46EF-96E5-871419B18752}" srcOrd="1" destOrd="0" parTransId="{DC0A94FD-6CD0-49D7-9ED3-A87B3BD09BFE}" sibTransId="{975B8762-C565-4344-92CB-30BE54CD49E3}"/>
    <dgm:cxn modelId="{5EC6F17F-07D2-4DD4-B200-939DCDE958B2}" type="presParOf" srcId="{06AE887D-6BCE-4D21-8AB5-4858A2A14CDF}" destId="{045CC46E-3CF7-4CD6-8F52-F3837471D538}" srcOrd="0" destOrd="0" presId="urn:microsoft.com/office/officeart/2005/8/layout/process4"/>
    <dgm:cxn modelId="{2B1F640A-DCBC-43C2-8036-4720BC493739}" type="presParOf" srcId="{045CC46E-3CF7-4CD6-8F52-F3837471D538}" destId="{858E496D-F915-4EC1-AF65-0B261FBCE46B}" srcOrd="0" destOrd="0" presId="urn:microsoft.com/office/officeart/2005/8/layout/process4"/>
    <dgm:cxn modelId="{9CC1A0EA-6BE7-43F2-9B35-41943C16CEE0}" type="presParOf" srcId="{06AE887D-6BCE-4D21-8AB5-4858A2A14CDF}" destId="{66F25FD4-4B48-444C-96BF-FCC98574232B}" srcOrd="1" destOrd="0" presId="urn:microsoft.com/office/officeart/2005/8/layout/process4"/>
    <dgm:cxn modelId="{79ECBFB7-4982-4F13-9D6B-AA7C8ADC6D8F}" type="presParOf" srcId="{06AE887D-6BCE-4D21-8AB5-4858A2A14CDF}" destId="{231DF239-7D05-448F-AB07-F0D3630BCBCD}" srcOrd="2" destOrd="0" presId="urn:microsoft.com/office/officeart/2005/8/layout/process4"/>
    <dgm:cxn modelId="{7D959E31-9E41-4E8E-9262-5D406DD30BC2}" type="presParOf" srcId="{231DF239-7D05-448F-AB07-F0D3630BCBCD}" destId="{56AF4E4F-4940-40EB-A93B-449FF484662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E496D-F915-4EC1-AF65-0B261FBCE46B}">
      <dsp:nvSpPr>
        <dsp:cNvPr id="0" name=""/>
        <dsp:cNvSpPr/>
      </dsp:nvSpPr>
      <dsp:spPr>
        <a:xfrm>
          <a:off x="0" y="2249301"/>
          <a:ext cx="8001000" cy="874511"/>
        </a:xfrm>
        <a:prstGeom prst="rect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chemeClr val="tx1"/>
              </a:solidFill>
            </a:rPr>
            <a:t>Commands and </a:t>
          </a:r>
          <a:r>
            <a:rPr lang="en-US" sz="4000" kern="1200" dirty="0" err="1" smtClean="0">
              <a:solidFill>
                <a:schemeClr val="tx1"/>
              </a:solidFill>
            </a:rPr>
            <a:t>instrutions</a:t>
          </a:r>
          <a:endParaRPr lang="en-US" sz="4000" kern="1200" dirty="0">
            <a:solidFill>
              <a:schemeClr val="tx1"/>
            </a:solidFill>
          </a:endParaRPr>
        </a:p>
      </dsp:txBody>
      <dsp:txXfrm>
        <a:off x="0" y="2249301"/>
        <a:ext cx="8001000" cy="874511"/>
      </dsp:txXfrm>
    </dsp:sp>
    <dsp:sp modelId="{56AF4E4F-4940-40EB-A93B-449FF484662D}">
      <dsp:nvSpPr>
        <dsp:cNvPr id="0" name=""/>
        <dsp:cNvSpPr/>
      </dsp:nvSpPr>
      <dsp:spPr>
        <a:xfrm rot="10800000">
          <a:off x="0" y="762386"/>
          <a:ext cx="8001000" cy="1545151"/>
        </a:xfrm>
        <a:prstGeom prst="upArrowCallout">
          <a:avLst/>
        </a:prstGeom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7030A0"/>
              </a:solidFill>
            </a:rPr>
            <a:t> Today's lesson</a:t>
          </a:r>
          <a:endParaRPr lang="en-US" sz="3600" kern="1200" dirty="0">
            <a:solidFill>
              <a:srgbClr val="7030A0"/>
            </a:solidFill>
          </a:endParaRPr>
        </a:p>
      </dsp:txBody>
      <dsp:txXfrm rot="10800000">
        <a:off x="0" y="762386"/>
        <a:ext cx="8001000" cy="1003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1143000" y="1143000"/>
            <a:ext cx="6781800" cy="4648200"/>
          </a:xfrm>
          <a:prstGeom prst="beve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0"/>
            <a:ext cx="6096000" cy="24384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31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609600" y="1074004"/>
            <a:ext cx="2914074" cy="4267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569803"/>
            <a:ext cx="297872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Clean the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board 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with the duster.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391180"/>
            <a:ext cx="488179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NikoshBAN" pitchFamily="2" charset="0"/>
              </a:rPr>
              <a:t>What do you see in the picture?</a:t>
            </a:r>
            <a:endParaRPr lang="en-US" sz="2800" dirty="0"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1810" y="5569803"/>
            <a:ext cx="251959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Draw our flag.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3" r="20182"/>
          <a:stretch/>
        </p:blipFill>
        <p:spPr>
          <a:xfrm>
            <a:off x="3886200" y="1251803"/>
            <a:ext cx="4572000" cy="3937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77433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99979" y="533400"/>
            <a:ext cx="578844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Everybody listen and </a:t>
            </a:r>
            <a:r>
              <a:rPr lang="en-US" sz="3200" dirty="0" smtClean="0">
                <a:cs typeface="NikoshBAN" pitchFamily="2" charset="0"/>
              </a:rPr>
              <a:t>do</a:t>
            </a:r>
            <a:r>
              <a:rPr lang="en-US" sz="3200" dirty="0" smtClean="0">
                <a:cs typeface="NikoshBAN" pitchFamily="2" charset="0"/>
              </a:rPr>
              <a:t> </a:t>
            </a:r>
            <a:r>
              <a:rPr lang="en-US" sz="3200" dirty="0" smtClean="0">
                <a:cs typeface="NikoshBAN" pitchFamily="2" charset="0"/>
              </a:rPr>
              <a:t>after me.</a:t>
            </a:r>
            <a:endParaRPr lang="en-US" sz="3200" dirty="0"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85" y="1219200"/>
            <a:ext cx="4869812" cy="27452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TextBox 5"/>
          <p:cNvSpPr txBox="1"/>
          <p:nvPr/>
        </p:nvSpPr>
        <p:spPr>
          <a:xfrm>
            <a:off x="2057400" y="4977820"/>
            <a:ext cx="5553251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Clean the board with the duster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9941" y="4292025"/>
            <a:ext cx="2935355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Go to the board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5663625"/>
            <a:ext cx="2536272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Draw our flag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0963" y="4292025"/>
            <a:ext cx="2641685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Take the chalk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1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533400"/>
            <a:ext cx="77724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Open your book at page </a:t>
            </a:r>
            <a:r>
              <a:rPr lang="en-US" sz="4800" dirty="0" smtClean="0">
                <a:solidFill>
                  <a:srgbClr val="002060"/>
                </a:solidFill>
              </a:rPr>
              <a:t>10.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656" y="1600200"/>
            <a:ext cx="354548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3570" y="467380"/>
            <a:ext cx="512683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Student’s </a:t>
            </a:r>
            <a:r>
              <a:rPr lang="en-US" sz="2800" dirty="0" smtClean="0"/>
              <a:t>doing the instructions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3858489"/>
            <a:ext cx="1628138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Exercise.</a:t>
            </a:r>
            <a:endParaRPr lang="en-US" sz="3200" dirty="0"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1756" y="5511225"/>
            <a:ext cx="2845844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Go to your seat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0" y="3858490"/>
            <a:ext cx="1766637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Stand up.</a:t>
            </a:r>
            <a:endParaRPr lang="en-US" sz="3200" dirty="0"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2" b="98183" l="9882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7601" r="18827"/>
          <a:stretch/>
        </p:blipFill>
        <p:spPr>
          <a:xfrm>
            <a:off x="3072746" y="1165387"/>
            <a:ext cx="935810" cy="23023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87" b="99758" l="16864" r="73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5509" r="20324"/>
          <a:stretch/>
        </p:blipFill>
        <p:spPr>
          <a:xfrm>
            <a:off x="5155144" y="1143000"/>
            <a:ext cx="864656" cy="22132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82378" y="4749220"/>
            <a:ext cx="487582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cs typeface="NikoshBAN" pitchFamily="2" charset="0"/>
              </a:rPr>
              <a:t>Clean the board with the duster</a:t>
            </a:r>
            <a:r>
              <a:rPr lang="en-US" sz="2800" dirty="0" smtClean="0">
                <a:cs typeface="NikoshBAN" pitchFamily="2" charset="0"/>
              </a:rPr>
              <a:t>.</a:t>
            </a:r>
            <a:endParaRPr lang="en-US" sz="2800" dirty="0"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0278" y="4749225"/>
            <a:ext cx="258872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>
                <a:cs typeface="NikoshBAN" pitchFamily="2" charset="0"/>
              </a:rPr>
              <a:t>Go to the board</a:t>
            </a:r>
            <a:r>
              <a:rPr lang="en-US" sz="2800" dirty="0" smtClean="0">
                <a:cs typeface="NikoshBAN" pitchFamily="2" charset="0"/>
              </a:rPr>
              <a:t>.</a:t>
            </a:r>
            <a:endParaRPr lang="en-US" sz="2800" dirty="0"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78556" y="5511225"/>
            <a:ext cx="2536272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Draw our flag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06915" y="3886200"/>
            <a:ext cx="2641685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cs typeface="NikoshBAN" pitchFamily="2" charset="0"/>
              </a:rPr>
              <a:t>Take the chalk</a:t>
            </a:r>
            <a:r>
              <a:rPr lang="en-US" sz="3200" dirty="0" smtClean="0">
                <a:cs typeface="NikoshBAN" pitchFamily="2" charset="0"/>
              </a:rPr>
              <a:t>.</a:t>
            </a:r>
            <a:endParaRPr lang="en-US" sz="3200" dirty="0"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1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1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5894" l="9941" r="89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7" t="15992" r="36572"/>
          <a:stretch/>
        </p:blipFill>
        <p:spPr>
          <a:xfrm flipH="1">
            <a:off x="4648200" y="2609146"/>
            <a:ext cx="2273437" cy="3664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03" b="98390" l="18112" r="66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00" t="23873" r="36543"/>
          <a:stretch/>
        </p:blipFill>
        <p:spPr>
          <a:xfrm>
            <a:off x="1143000" y="3093027"/>
            <a:ext cx="2792019" cy="3091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457200"/>
            <a:ext cx="28956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Group work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4195">
            <a:off x="6934200" y="929044"/>
            <a:ext cx="1929385" cy="1834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1055" y="1150203"/>
            <a:ext cx="4481945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Five students in a group  </a:t>
            </a:r>
            <a:r>
              <a:rPr lang="en-US" sz="2000" dirty="0" smtClean="0"/>
              <a:t>and say the commands about these picture.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 rot="18142020">
            <a:off x="6095354" y="2502845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. . . . </a:t>
            </a:r>
            <a:r>
              <a:rPr lang="en-US" sz="4400" dirty="0"/>
              <a:t>.</a:t>
            </a:r>
            <a:r>
              <a:rPr lang="en-US" sz="4400" dirty="0" smtClean="0"/>
              <a:t> .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9362381">
            <a:off x="5617885" y="199243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. . . . </a:t>
            </a:r>
            <a:r>
              <a:rPr lang="en-US" sz="4400" dirty="0"/>
              <a:t>.</a:t>
            </a:r>
            <a:r>
              <a:rPr lang="en-US" sz="4400" dirty="0" smtClean="0"/>
              <a:t> . 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4766697">
            <a:off x="7207242" y="2678997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. . . . </a:t>
            </a:r>
            <a:r>
              <a:rPr lang="en-US" sz="4400" dirty="0"/>
              <a:t>.</a:t>
            </a:r>
            <a:r>
              <a:rPr lang="en-US" sz="4400" dirty="0" smtClean="0"/>
              <a:t> .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073717">
            <a:off x="5592164" y="130893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. . . . </a:t>
            </a:r>
            <a:r>
              <a:rPr lang="en-US" sz="4400" dirty="0"/>
              <a:t>.</a:t>
            </a:r>
            <a:r>
              <a:rPr lang="en-US" sz="4400" dirty="0" smtClean="0"/>
              <a:t> 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82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405825"/>
            <a:ext cx="28956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Pair work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150203"/>
            <a:ext cx="51816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Two students come and say  some common command with each others. 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2" b="98183" l="9882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7601" r="18827"/>
          <a:stretch/>
        </p:blipFill>
        <p:spPr>
          <a:xfrm>
            <a:off x="2064326" y="2133600"/>
            <a:ext cx="1745673" cy="4294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87" b="99758" l="16864" r="73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93" t="5509" r="20324"/>
          <a:stretch/>
        </p:blipFill>
        <p:spPr>
          <a:xfrm>
            <a:off x="4571999" y="2133601"/>
            <a:ext cx="1612943" cy="4128654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5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9000" y="605135"/>
            <a:ext cx="22098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Evaluation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8" b="8805"/>
          <a:stretch/>
        </p:blipFill>
        <p:spPr>
          <a:xfrm>
            <a:off x="1600200" y="1905000"/>
            <a:ext cx="1795812" cy="2600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5"/>
          <a:stretch/>
        </p:blipFill>
        <p:spPr>
          <a:xfrm>
            <a:off x="6858000" y="1885950"/>
            <a:ext cx="1795812" cy="26193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3" t="19050"/>
          <a:stretch/>
        </p:blipFill>
        <p:spPr>
          <a:xfrm>
            <a:off x="3581400" y="1926567"/>
            <a:ext cx="3102702" cy="257875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32" b="98183" l="9882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7601" r="18827"/>
          <a:stretch/>
        </p:blipFill>
        <p:spPr>
          <a:xfrm>
            <a:off x="381000" y="1705353"/>
            <a:ext cx="1219200" cy="2999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5094982"/>
            <a:ext cx="73914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Look at the pictures and say the commands and instructions about these. </a:t>
            </a:r>
            <a:endParaRPr lang="en-US" sz="3200" dirty="0"/>
          </a:p>
        </p:txBody>
      </p:sp>
      <p:sp>
        <p:nvSpPr>
          <p:cNvPr id="9" name="Frame 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5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4" y="1143000"/>
            <a:ext cx="7504396" cy="4190999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81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2624792"/>
            <a:ext cx="3810000" cy="193899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>
                <a:solidFill>
                  <a:schemeClr val="tx1"/>
                </a:solidFill>
              </a:rPr>
              <a:t>Mohammed </a:t>
            </a:r>
            <a:r>
              <a:rPr lang="en-US" sz="2400" dirty="0" err="1" smtClean="0">
                <a:solidFill>
                  <a:schemeClr val="tx1"/>
                </a:solidFill>
              </a:rPr>
              <a:t>Abdur</a:t>
            </a:r>
            <a:r>
              <a:rPr lang="en-US" sz="2400" dirty="0" smtClean="0">
                <a:solidFill>
                  <a:schemeClr val="tx1"/>
                </a:solidFill>
              </a:rPr>
              <a:t> Rashid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Assistant Teacher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Kamalpur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Hazi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Jonab</a:t>
            </a:r>
            <a:r>
              <a:rPr lang="en-US" sz="2400" dirty="0" smtClean="0">
                <a:solidFill>
                  <a:schemeClr val="tx1"/>
                </a:solidFill>
              </a:rPr>
              <a:t> Ali GPS</a:t>
            </a:r>
          </a:p>
          <a:p>
            <a:r>
              <a:rPr lang="en-US" sz="2400" dirty="0" err="1" smtClean="0">
                <a:solidFill>
                  <a:schemeClr val="tx1"/>
                </a:solidFill>
              </a:rPr>
              <a:t>Bhairab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</a:rPr>
              <a:t>Kishoreganj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437" y="2600722"/>
            <a:ext cx="2438400" cy="1938992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cs typeface="Calibri" pitchFamily="34" charset="0"/>
              </a:rPr>
              <a:t>Class: Three</a:t>
            </a:r>
            <a:endParaRPr lang="en-US" sz="2400" dirty="0">
              <a:solidFill>
                <a:schemeClr val="tx1"/>
              </a:solidFill>
              <a:cs typeface="Calibri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cs typeface="Calibri" pitchFamily="34" charset="0"/>
              </a:rPr>
              <a:t>Subject: English</a:t>
            </a:r>
            <a:endParaRPr lang="en-US" sz="2400" dirty="0">
              <a:solidFill>
                <a:schemeClr val="tx1"/>
              </a:solidFill>
              <a:cs typeface="Calibri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cs typeface="Calibri" pitchFamily="34" charset="0"/>
              </a:rPr>
              <a:t>Lessons: 1-3</a:t>
            </a:r>
          </a:p>
          <a:p>
            <a:r>
              <a:rPr lang="en-US" sz="2400" dirty="0" smtClean="0">
                <a:solidFill>
                  <a:schemeClr val="tx1"/>
                </a:solidFill>
                <a:cs typeface="Calibri" pitchFamily="34" charset="0"/>
              </a:rPr>
              <a:t>Unit: 5</a:t>
            </a:r>
            <a:endParaRPr lang="en-US" sz="2400" dirty="0">
              <a:solidFill>
                <a:schemeClr val="tx1"/>
              </a:solidFill>
              <a:cs typeface="Calibri" pitchFamily="34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cs typeface="Calibri" pitchFamily="34" charset="0"/>
              </a:rPr>
              <a:t>Time:40 Minutes</a:t>
            </a:r>
            <a:endParaRPr lang="en-US" sz="2400" dirty="0">
              <a:solidFill>
                <a:schemeClr val="tx1"/>
              </a:solidFill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953869"/>
            <a:ext cx="2362200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cs typeface="NikoshBAN" pitchFamily="2" charset="0"/>
              </a:rPr>
              <a:t>Introducing</a:t>
            </a:r>
            <a:endParaRPr lang="en-US" sz="3600" dirty="0">
              <a:cs typeface="NikoshBAN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112330" y="1905000"/>
            <a:ext cx="0" cy="32766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0" y="2419915"/>
            <a:ext cx="0" cy="2304485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932220" y="2438400"/>
            <a:ext cx="0" cy="22860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8879" r="20577" b="10753"/>
          <a:stretch/>
        </p:blipFill>
        <p:spPr>
          <a:xfrm>
            <a:off x="2244437" y="1912049"/>
            <a:ext cx="845126" cy="1052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rame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5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68875" y="772180"/>
            <a:ext cx="392732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Good morning, students.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45074" y="2067580"/>
            <a:ext cx="3698726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Good morning, teacher. </a:t>
            </a:r>
            <a:endParaRPr lang="en-US" sz="2800" dirty="0"/>
          </a:p>
        </p:txBody>
      </p:sp>
      <p:sp>
        <p:nvSpPr>
          <p:cNvPr id="5" name="Right Arrow 4"/>
          <p:cNvSpPr/>
          <p:nvPr/>
        </p:nvSpPr>
        <p:spPr>
          <a:xfrm>
            <a:off x="2743200" y="5753100"/>
            <a:ext cx="101500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Right Arrow 5"/>
          <p:cNvSpPr/>
          <p:nvPr/>
        </p:nvSpPr>
        <p:spPr>
          <a:xfrm>
            <a:off x="2762134" y="2135122"/>
            <a:ext cx="101500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/>
          <p:cNvSpPr txBox="1"/>
          <p:nvPr/>
        </p:nvSpPr>
        <p:spPr>
          <a:xfrm>
            <a:off x="3810000" y="3277284"/>
            <a:ext cx="320040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How are you today?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42858" y="4505980"/>
            <a:ext cx="255794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Fine. and you?</a:t>
            </a:r>
            <a:endParaRPr lang="en-US" sz="2800" dirty="0"/>
          </a:p>
        </p:txBody>
      </p:sp>
      <p:sp>
        <p:nvSpPr>
          <p:cNvPr id="9" name="Right Arrow 8"/>
          <p:cNvSpPr/>
          <p:nvPr/>
        </p:nvSpPr>
        <p:spPr>
          <a:xfrm>
            <a:off x="2784765" y="3390900"/>
            <a:ext cx="101500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Right Arrow 9"/>
          <p:cNvSpPr/>
          <p:nvPr/>
        </p:nvSpPr>
        <p:spPr>
          <a:xfrm>
            <a:off x="2794992" y="4610100"/>
            <a:ext cx="101500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3810000" y="5725180"/>
            <a:ext cx="255794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Fine, thank you.</a:t>
            </a:r>
            <a:endParaRPr lang="en-US" sz="2800" dirty="0"/>
          </a:p>
        </p:txBody>
      </p:sp>
      <p:sp>
        <p:nvSpPr>
          <p:cNvPr id="12" name="Right Arrow 11"/>
          <p:cNvSpPr/>
          <p:nvPr/>
        </p:nvSpPr>
        <p:spPr>
          <a:xfrm>
            <a:off x="2704844" y="876300"/>
            <a:ext cx="1015008" cy="419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4609" r="49689" b="17739"/>
          <a:stretch/>
        </p:blipFill>
        <p:spPr>
          <a:xfrm>
            <a:off x="1616916" y="1973197"/>
            <a:ext cx="1050084" cy="742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24609" r="49689" b="17739"/>
          <a:stretch/>
        </p:blipFill>
        <p:spPr>
          <a:xfrm>
            <a:off x="1616916" y="4505980"/>
            <a:ext cx="1050084" cy="742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8879" r="20577" b="10753"/>
          <a:stretch/>
        </p:blipFill>
        <p:spPr>
          <a:xfrm>
            <a:off x="1724891" y="609600"/>
            <a:ext cx="789709" cy="9836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8879" r="20577" b="10753"/>
          <a:stretch/>
        </p:blipFill>
        <p:spPr>
          <a:xfrm>
            <a:off x="1752600" y="3054927"/>
            <a:ext cx="789709" cy="9836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8879" r="20577" b="10753"/>
          <a:stretch/>
        </p:blipFill>
        <p:spPr>
          <a:xfrm>
            <a:off x="1752600" y="5410200"/>
            <a:ext cx="789709" cy="9836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9" name="Frame 18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8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772180"/>
            <a:ext cx="3927325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Let’s enjoy a video. </a:t>
            </a:r>
            <a:endParaRPr lang="en-US" sz="3600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966901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9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49424752"/>
              </p:ext>
            </p:extLst>
          </p:nvPr>
        </p:nvGraphicFramePr>
        <p:xfrm>
          <a:off x="533400" y="990600"/>
          <a:ext cx="80010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7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758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6200000">
            <a:off x="-1915786" y="3058786"/>
            <a:ext cx="5301459" cy="70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NikoshBAN" pitchFamily="2" charset="0"/>
                <a:cs typeface="NikoshBAN" pitchFamily="2" charset="0"/>
              </a:rPr>
              <a:t>Learning outcomes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0404" y="1581090"/>
            <a:ext cx="6983995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NikoshBAN" pitchFamily="2" charset="0"/>
                <a:cs typeface="NikoshBAN" pitchFamily="2" charset="0"/>
              </a:rPr>
              <a:t>Listening: 2.1.1- carry on commands and instructions.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43000" y="1600200"/>
            <a:ext cx="407404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00199" y="2562761"/>
            <a:ext cx="693419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Speaking: 1.1.1- repeat words, phrases and sentences</a:t>
            </a:r>
          </a:p>
          <a:p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        after the teacher with proper sounds and stress.</a:t>
            </a:r>
          </a:p>
          <a:p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 1.1.2- say words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, phrases and sentences 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with proper</a:t>
            </a:r>
          </a:p>
          <a:p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          </a:t>
            </a:r>
            <a:r>
              <a:rPr lang="en-US" sz="2000" dirty="0">
                <a:latin typeface="NikoshBAN" pitchFamily="2" charset="0"/>
                <a:cs typeface="NikoshBAN" pitchFamily="2" charset="0"/>
              </a:rPr>
              <a:t>sounds and stress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.</a:t>
            </a:r>
            <a:endParaRPr lang="en-US" sz="2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43000" y="3105834"/>
            <a:ext cx="407404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143000" y="5033555"/>
            <a:ext cx="407404" cy="3231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3999" y="4854714"/>
            <a:ext cx="7010399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Reading: 1.5.1- read simple sentences with proper</a:t>
            </a:r>
          </a:p>
          <a:p>
            <a:r>
              <a:rPr lang="en-US" sz="2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dirty="0" smtClean="0">
                <a:latin typeface="NikoshBAN" pitchFamily="2" charset="0"/>
                <a:cs typeface="NikoshBAN" pitchFamily="2" charset="0"/>
              </a:rPr>
              <a:t>                             pronunciation and stress.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4621" y="381000"/>
            <a:ext cx="3839979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Students will be able to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Frame 1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2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28800"/>
            <a:ext cx="4267200" cy="240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32478" r="11683" b="35045"/>
          <a:stretch/>
        </p:blipFill>
        <p:spPr>
          <a:xfrm>
            <a:off x="4700587" y="1600200"/>
            <a:ext cx="3885725" cy="1302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6109"/>
          <a:stretch/>
        </p:blipFill>
        <p:spPr>
          <a:xfrm rot="519529">
            <a:off x="4975844" y="2483306"/>
            <a:ext cx="3637152" cy="1869082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6736" y="4658571"/>
            <a:ext cx="12261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board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543580"/>
            <a:ext cx="488179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NikoshBAN" pitchFamily="2" charset="0"/>
              </a:rPr>
              <a:t>What do you see in the picture?</a:t>
            </a:r>
            <a:endParaRPr lang="en-US" sz="2800" dirty="0"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799" y="4692984"/>
            <a:ext cx="12261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duster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3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3733800" cy="3733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t="13474" r="29782" b="6198"/>
          <a:stretch/>
        </p:blipFill>
        <p:spPr>
          <a:xfrm>
            <a:off x="5791200" y="1143000"/>
            <a:ext cx="2309163" cy="39624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6673" y="5562600"/>
            <a:ext cx="1149927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chalk.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467380"/>
            <a:ext cx="488179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NikoshBAN" pitchFamily="2" charset="0"/>
              </a:rPr>
              <a:t>What do you see in the picture?</a:t>
            </a:r>
            <a:endParaRPr lang="en-US" sz="2800" dirty="0"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3410" y="5562600"/>
            <a:ext cx="107179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NikoshBAN" pitchFamily="2" charset="0"/>
                <a:cs typeface="NikoshBAN" pitchFamily="2" charset="0"/>
              </a:rPr>
              <a:t>flag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b="9286"/>
          <a:stretch/>
        </p:blipFill>
        <p:spPr>
          <a:xfrm>
            <a:off x="1170165" y="1447800"/>
            <a:ext cx="3006911" cy="424338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8"/>
          <a:stretch/>
        </p:blipFill>
        <p:spPr>
          <a:xfrm>
            <a:off x="4800600" y="1428750"/>
            <a:ext cx="3352800" cy="42291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5000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0165" y="5791200"/>
            <a:ext cx="26398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Take the chalk.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467380"/>
            <a:ext cx="4881790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cs typeface="NikoshBAN" pitchFamily="2" charset="0"/>
              </a:rPr>
              <a:t>What do you see in the picture?</a:t>
            </a:r>
            <a:endParaRPr lang="en-US" sz="2800" dirty="0"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7082" y="5786140"/>
            <a:ext cx="263983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itchFamily="2" charset="0"/>
                <a:cs typeface="NikoshBAN" pitchFamily="2" charset="0"/>
              </a:rPr>
              <a:t>Go to the board.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0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321</Words>
  <Application>Microsoft Office PowerPoint</Application>
  <PresentationFormat>On-screen Show (4:3)</PresentationFormat>
  <Paragraphs>64</Paragraphs>
  <Slides>17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SUCCESS</cp:lastModifiedBy>
  <cp:revision>31</cp:revision>
  <dcterms:created xsi:type="dcterms:W3CDTF">2006-08-16T00:00:00Z</dcterms:created>
  <dcterms:modified xsi:type="dcterms:W3CDTF">2017-09-29T09:23:22Z</dcterms:modified>
</cp:coreProperties>
</file>